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1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9144000" cy="5143500" type="screen16x9"/>
  <p:notesSz cx="6858000" cy="9144000"/>
  <p:embeddedFontLst>
    <p:embeddedFont>
      <p:font typeface="IM Fell Great Primer SC" panose="02000000000000000000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26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66601b5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66601b56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66601b5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66601b56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66601b56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66601b56c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66601b56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66601b56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66601b56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66601b56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66601b5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666601b5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45665b91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845665b91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66601b56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66601b56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45665b91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45665b91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muel">
  <p:cSld name="SECTION_HEADER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63675" y="3098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 Fell Great Primer SC"/>
              <a:buNone/>
              <a:defRPr sz="6000">
                <a:solidFill>
                  <a:schemeClr val="lt1"/>
                </a:solidFill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571500" y="1480725"/>
            <a:ext cx="82434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M Fell Great Primer SC"/>
              <a:buNone/>
              <a:defRPr sz="4500">
                <a:solidFill>
                  <a:schemeClr val="lt1"/>
                </a:solidFill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45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311700" y="1868723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1 Samuel 20</a:t>
            </a:r>
            <a:endParaRPr sz="7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" sz="5200"/>
              <a:t>A Story of Loyal Love</a:t>
            </a:r>
            <a:endParaRPr sz="5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" sz="5200"/>
              <a:t>A Story of Loyal Love</a:t>
            </a:r>
            <a:endParaRPr sz="5200"/>
          </a:p>
        </p:txBody>
      </p:sp>
      <p:sp>
        <p:nvSpPr>
          <p:cNvPr id="178" name="Google Shape;178;p35"/>
          <p:cNvSpPr txBox="1">
            <a:spLocks noGrp="1"/>
          </p:cNvSpPr>
          <p:nvPr>
            <p:ph type="title" idx="2"/>
          </p:nvPr>
        </p:nvSpPr>
        <p:spPr>
          <a:xfrm>
            <a:off x="919882" y="1685350"/>
            <a:ext cx="85716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AutoNum type="alphaLcPeriod"/>
            </a:pPr>
            <a:r>
              <a:rPr lang="en"/>
              <a:t>Covenantal Setup (1–23)</a:t>
            </a:r>
            <a:endParaRPr>
              <a:latin typeface="IM Fell Great Primer SC"/>
              <a:ea typeface="IM Fell Great Primer SC"/>
              <a:cs typeface="IM Fell Great Primer SC"/>
              <a:sym typeface="IM Fell Great Primer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 Fell Great Primer SC"/>
              <a:ea typeface="IM Fell Great Primer SC"/>
              <a:cs typeface="IM Fell Great Primer SC"/>
              <a:sym typeface="IM Fell Great Primer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" sz="5200"/>
              <a:t>A Story of Loyal Love</a:t>
            </a:r>
            <a:endParaRPr sz="5200"/>
          </a:p>
        </p:txBody>
      </p:sp>
      <p:sp>
        <p:nvSpPr>
          <p:cNvPr id="184" name="Google Shape;184;p36"/>
          <p:cNvSpPr txBox="1">
            <a:spLocks noGrp="1"/>
          </p:cNvSpPr>
          <p:nvPr>
            <p:ph type="title" idx="2"/>
          </p:nvPr>
        </p:nvSpPr>
        <p:spPr>
          <a:xfrm>
            <a:off x="919882" y="1685350"/>
            <a:ext cx="85716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AutoNum type="alphaLcPeriod"/>
            </a:pPr>
            <a:r>
              <a:rPr lang="en"/>
              <a:t>Covenantal Setup (1–23)</a:t>
            </a:r>
            <a:endParaRPr>
              <a:latin typeface="IM Fell Great Primer SC"/>
              <a:ea typeface="IM Fell Great Primer SC"/>
              <a:cs typeface="IM Fell Great Primer SC"/>
              <a:sym typeface="IM Fell Great Primer SC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AutoNum type="alphaLcPeriod"/>
            </a:pPr>
            <a:r>
              <a:rPr lang="en"/>
              <a:t>Combative Climax (24–34)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 Fell Great Primer SC"/>
              <a:ea typeface="IM Fell Great Primer SC"/>
              <a:cs typeface="IM Fell Great Primer SC"/>
              <a:sym typeface="IM Fell Great Primer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" sz="5200"/>
              <a:t>A Story of Loyal Love</a:t>
            </a:r>
            <a:endParaRPr sz="5200"/>
          </a:p>
        </p:txBody>
      </p:sp>
      <p:sp>
        <p:nvSpPr>
          <p:cNvPr id="190" name="Google Shape;190;p37"/>
          <p:cNvSpPr txBox="1">
            <a:spLocks noGrp="1"/>
          </p:cNvSpPr>
          <p:nvPr>
            <p:ph type="title" idx="2"/>
          </p:nvPr>
        </p:nvSpPr>
        <p:spPr>
          <a:xfrm>
            <a:off x="919882" y="1685350"/>
            <a:ext cx="85716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AutoNum type="alphaLcPeriod"/>
            </a:pPr>
            <a:r>
              <a:rPr lang="en"/>
              <a:t>Covenantal Setup (1–23)</a:t>
            </a:r>
            <a:endParaRPr>
              <a:latin typeface="IM Fell Great Primer SC"/>
              <a:ea typeface="IM Fell Great Primer SC"/>
              <a:cs typeface="IM Fell Great Primer SC"/>
              <a:sym typeface="IM Fell Great Primer SC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AutoNum type="alphaLcPeriod"/>
            </a:pPr>
            <a:r>
              <a:rPr lang="en"/>
              <a:t>Combative Climax (24–34)</a:t>
            </a:r>
            <a:endParaRPr/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AutoNum type="alphaLcPeriod"/>
            </a:pPr>
            <a:r>
              <a:rPr lang="en"/>
              <a:t>Compassionate Ending (35–42)</a:t>
            </a:r>
            <a:endParaRPr>
              <a:latin typeface="IM Fell Great Primer SC"/>
              <a:ea typeface="IM Fell Great Primer SC"/>
              <a:cs typeface="IM Fell Great Primer SC"/>
              <a:sym typeface="IM Fell Great Primer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 startAt="2"/>
            </a:pPr>
            <a:r>
              <a:rPr lang="en" sz="5200"/>
              <a:t>Loving Loyalty to God’s King is Costly.</a:t>
            </a:r>
            <a:endParaRPr sz="5200"/>
          </a:p>
        </p:txBody>
      </p:sp>
      <p:sp>
        <p:nvSpPr>
          <p:cNvPr id="196" name="Google Shape;196;p38"/>
          <p:cNvSpPr txBox="1">
            <a:spLocks noGrp="1"/>
          </p:cNvSpPr>
          <p:nvPr>
            <p:ph type="title" idx="2"/>
          </p:nvPr>
        </p:nvSpPr>
        <p:spPr>
          <a:xfrm>
            <a:off x="329232" y="2183400"/>
            <a:ext cx="85716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AutoNum type="alphaLcPeriod"/>
            </a:pPr>
            <a:r>
              <a:rPr lang="en"/>
              <a:t>It costs us our throne</a:t>
            </a:r>
            <a:endParaRPr>
              <a:latin typeface="IM Fell Great Primer SC"/>
              <a:ea typeface="IM Fell Great Primer SC"/>
              <a:cs typeface="IM Fell Great Primer SC"/>
              <a:sym typeface="IM Fell Great Primer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 startAt="2"/>
            </a:pPr>
            <a:r>
              <a:rPr lang="en" sz="5200"/>
              <a:t>Loving Loyalty to God’s King is Costly.</a:t>
            </a:r>
            <a:endParaRPr sz="5200"/>
          </a:p>
        </p:txBody>
      </p:sp>
      <p:sp>
        <p:nvSpPr>
          <p:cNvPr id="202" name="Google Shape;202;p39"/>
          <p:cNvSpPr txBox="1">
            <a:spLocks noGrp="1"/>
          </p:cNvSpPr>
          <p:nvPr>
            <p:ph type="title" idx="2"/>
          </p:nvPr>
        </p:nvSpPr>
        <p:spPr>
          <a:xfrm>
            <a:off x="329232" y="2183400"/>
            <a:ext cx="85716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AutoNum type="alphaLcPeriod"/>
            </a:pPr>
            <a:r>
              <a:rPr lang="en"/>
              <a:t>It costs us our throne</a:t>
            </a:r>
            <a:endParaRPr/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AutoNum type="alphaLcPeriod"/>
            </a:pPr>
            <a:r>
              <a:rPr lang="en"/>
              <a:t>It costs us our relationships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 startAt="3"/>
            </a:pPr>
            <a:r>
              <a:rPr lang="en" sz="5200"/>
              <a:t>Loving Loyalty to God’s King is Worth It.</a:t>
            </a:r>
            <a:endParaRPr sz="5200"/>
          </a:p>
        </p:txBody>
      </p:sp>
      <p:sp>
        <p:nvSpPr>
          <p:cNvPr id="208" name="Google Shape;208;p40"/>
          <p:cNvSpPr txBox="1">
            <a:spLocks noGrp="1"/>
          </p:cNvSpPr>
          <p:nvPr>
            <p:ph type="title" idx="2"/>
          </p:nvPr>
        </p:nvSpPr>
        <p:spPr>
          <a:xfrm>
            <a:off x="329232" y="2183400"/>
            <a:ext cx="85716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AutoNum type="alphaLcPeriod"/>
            </a:pPr>
            <a:r>
              <a:rPr lang="en"/>
              <a:t>A right relation with God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354725" y="49408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 startAt="3"/>
            </a:pPr>
            <a:r>
              <a:rPr lang="en" sz="5200"/>
              <a:t>Loving Loyalty to God’s King is Worth It.</a:t>
            </a:r>
            <a:endParaRPr sz="5200"/>
          </a:p>
        </p:txBody>
      </p:sp>
      <p:sp>
        <p:nvSpPr>
          <p:cNvPr id="214" name="Google Shape;214;p41"/>
          <p:cNvSpPr txBox="1">
            <a:spLocks noGrp="1"/>
          </p:cNvSpPr>
          <p:nvPr>
            <p:ph type="title" idx="2"/>
          </p:nvPr>
        </p:nvSpPr>
        <p:spPr>
          <a:xfrm>
            <a:off x="329232" y="2183400"/>
            <a:ext cx="85716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AutoNum type="alphaLcPeriod"/>
            </a:pPr>
            <a:r>
              <a:rPr lang="en"/>
              <a:t>A right relation with God</a:t>
            </a:r>
            <a:endParaRPr/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AutoNum type="alphaLcPeriod"/>
            </a:pPr>
            <a:r>
              <a:rPr lang="en"/>
              <a:t>The deep affection of Christ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Macintosh PowerPoint</Application>
  <PresentationFormat>On-screen Show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IM Fell Great Primer SC</vt:lpstr>
      <vt:lpstr>Arial</vt:lpstr>
      <vt:lpstr>Simple Light</vt:lpstr>
      <vt:lpstr>1 Samuel 20</vt:lpstr>
      <vt:lpstr>A Story of Loyal Love</vt:lpstr>
      <vt:lpstr>A Story of Loyal Love</vt:lpstr>
      <vt:lpstr>A Story of Loyal Love</vt:lpstr>
      <vt:lpstr>A Story of Loyal Love</vt:lpstr>
      <vt:lpstr>Loving Loyalty to God’s King is Costly.</vt:lpstr>
      <vt:lpstr>Loving Loyalty to God’s King is Costly.</vt:lpstr>
      <vt:lpstr>Loving Loyalty to God’s King is Worth It.</vt:lpstr>
      <vt:lpstr>Loving Loyalty to God’s King is Worth 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 Boshoff</cp:lastModifiedBy>
  <cp:revision>1</cp:revision>
  <dcterms:modified xsi:type="dcterms:W3CDTF">2025-09-29T11:50:56Z</dcterms:modified>
</cp:coreProperties>
</file>